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sldIdLst>
    <p:sldId id="282" r:id="rId3"/>
    <p:sldId id="283" r:id="rId4"/>
    <p:sldId id="284" r:id="rId5"/>
    <p:sldId id="413" r:id="rId6"/>
    <p:sldId id="421" r:id="rId7"/>
    <p:sldId id="291" r:id="rId8"/>
    <p:sldId id="293" r:id="rId9"/>
    <p:sldId id="294" r:id="rId10"/>
    <p:sldId id="295" r:id="rId11"/>
    <p:sldId id="292" r:id="rId12"/>
    <p:sldId id="408" r:id="rId13"/>
    <p:sldId id="407" r:id="rId14"/>
    <p:sldId id="409" r:id="rId15"/>
    <p:sldId id="410" r:id="rId16"/>
    <p:sldId id="411" r:id="rId17"/>
    <p:sldId id="41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53"/>
    <p:restoredTop sz="96405"/>
  </p:normalViewPr>
  <p:slideViewPr>
    <p:cSldViewPr snapToGrid="0" snapToObjects="1">
      <p:cViewPr varScale="1">
        <p:scale>
          <a:sx n="132" d="100"/>
          <a:sy n="132" d="100"/>
        </p:scale>
        <p:origin x="168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jp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3.tiff>
</file>

<file path=ppt/media/image5.png>
</file>

<file path=ppt/media/image6.png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F3A803-A045-354B-887A-01433CE46FC2}" type="datetime1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E82176-A547-F94B-AC51-D6E9C882CB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938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B33C1D-C2E2-1049-AA3F-CD6E91052752}" type="datetime1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9610A8-B29A-B34A-A0B5-3DF26A2EB8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583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91AD68-B60C-4542-BDDD-2074DE6DE828}" type="datetime1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2D0221-73D0-6245-9CCD-73A1D8FCB5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4148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80A359-2FB3-4847-9D97-3491754AA7F9}" type="datetimeFigureOut">
              <a:rPr lang="en-US"/>
              <a:pPr>
                <a:defRPr/>
              </a:pPr>
              <a:t>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E82176-A547-F94B-AC51-D6E9C882CB8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3230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280746"/>
            <a:ext cx="10972800" cy="384541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28603A-2399-D64A-8203-C8F297F981E8}" type="datetimeFigureOut">
              <a:rPr lang="en-US"/>
              <a:pPr>
                <a:defRPr/>
              </a:pPr>
              <a:t>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F2C605-4958-CF43-AA48-80339EFDB0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1230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380751"/>
            <a:ext cx="10363200" cy="1362075"/>
          </a:xfrm>
        </p:spPr>
        <p:txBody>
          <a:bodyPr anchor="t"/>
          <a:lstStyle>
            <a:lvl1pPr algn="l">
              <a:defRPr sz="5333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F71F39-3D09-F149-B1A1-DC2A7DB4A435}" type="datetimeFigureOut">
              <a:rPr lang="en-US"/>
              <a:pPr>
                <a:defRPr/>
              </a:pPr>
              <a:t>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A6BD0F-ABBC-C14D-BC96-77BE126A74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2128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68503"/>
            <a:ext cx="5384800" cy="41576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68503"/>
            <a:ext cx="5384800" cy="41576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E7E973-E761-9943-801C-DE1E51E28431}" type="datetimeFigureOut">
              <a:rPr lang="en-US"/>
              <a:pPr>
                <a:defRPr/>
              </a:pPr>
              <a:t>2/3/21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35E9FC-F6D5-0349-BBED-EA7D7A9BC4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3644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4" y="867339"/>
            <a:ext cx="10972800" cy="106838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ACE534-2B3A-FA4B-B87A-8AC244117610}" type="datetimeFigureOut">
              <a:rPr lang="en-US"/>
              <a:pPr>
                <a:defRPr/>
              </a:pPr>
              <a:t>2/3/21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5B94E0-5E06-6D42-A41D-50D581B409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2213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CDFFB5-C0BC-DE4D-9A38-E0EE75FC9E15}" type="datetimeFigureOut">
              <a:rPr lang="en-US"/>
              <a:pPr>
                <a:defRPr/>
              </a:pPr>
              <a:t>2/3/21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AB7D4D-4E81-5B40-91F6-CF14C25F862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6019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42570F-F7E3-1F40-B6F3-59FE945D5A70}" type="datetimeFigureOut">
              <a:rPr lang="en-US"/>
              <a:pPr>
                <a:defRPr/>
              </a:pPr>
              <a:t>2/3/21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5B2FA7-4FDB-5643-811E-7991DEE50B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5777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5" y="273049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5" y="1435103"/>
            <a:ext cx="4011084" cy="46910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71E9B0-C3DF-544F-BB14-A487ECCC7F43}" type="datetimeFigureOut">
              <a:rPr lang="en-US"/>
              <a:pPr>
                <a:defRPr/>
              </a:pPr>
              <a:t>2/3/21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D8B14-AE1E-054C-8668-93D0F0400A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968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160495"/>
            <a:ext cx="10972800" cy="39656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BD04BF-9DC2-6341-92B2-BD109A2EF3B1}" type="datetime1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F2C605-4958-CF43-AA48-80339EFDB0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169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C4B1CF-5E0C-5D41-A3E2-D78942339385}" type="datetimeFigureOut">
              <a:rPr lang="en-US"/>
              <a:pPr>
                <a:defRPr/>
              </a:pPr>
              <a:t>2/3/21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EF0004-A563-C64B-9FAD-6198662E1B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47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BC5DAC-1A13-D34F-9418-D6257772B49C}" type="datetimeFigureOut">
              <a:rPr lang="en-US"/>
              <a:pPr>
                <a:defRPr/>
              </a:pPr>
              <a:t>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9610A8-B29A-B34A-A0B5-3DF26A2EB8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2670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EC0D93-568E-6D41-8E6D-0963A71A503C}" type="datetimeFigureOut">
              <a:rPr lang="en-US"/>
              <a:pPr>
                <a:defRPr/>
              </a:pPr>
              <a:t>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2D0221-73D0-6245-9CCD-73A1D8FCB5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949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0FFBC7-3028-644D-986B-D9855CB74B38}" type="datetime1">
              <a:rPr lang="en-US" smtClean="0"/>
              <a:t>2/3/21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A6BD0F-ABBC-C14D-BC96-77BE126A748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983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968501"/>
            <a:ext cx="5384800" cy="41576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68501"/>
            <a:ext cx="5384800" cy="41576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3B8AE4-01F5-CC42-9C62-61BC6528368B}" type="datetime1">
              <a:rPr lang="en-US" smtClean="0"/>
              <a:t>2/3/21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35E9FC-F6D5-0349-BBED-EA7D7A9BC49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784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E49314-4A78-2444-9569-44EB70168344}" type="datetime1">
              <a:rPr lang="en-US" smtClean="0"/>
              <a:t>2/3/21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5B94E0-5E06-6D42-A41D-50D581B409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9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C22837-4683-B242-B000-BCEE30621787}" type="datetime1">
              <a:rPr lang="en-US" smtClean="0"/>
              <a:t>2/3/21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AB7D4D-4E81-5B40-91F6-CF14C25F862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927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DAE926-7EF1-0B40-B57E-417D188A609C}" type="datetime1">
              <a:rPr lang="en-US" smtClean="0"/>
              <a:t>2/3/21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5B2FA7-4FDB-5643-811E-7991DEE50B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802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8D107B-B9C7-5B41-A168-55258AB95F52}" type="datetime1">
              <a:rPr lang="en-US" smtClean="0"/>
              <a:t>2/3/21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DD8B14-AE1E-054C-8668-93D0F0400A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68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D92D36-EE82-3142-B011-9831FB5E702F}" type="datetime1">
              <a:rPr lang="en-US" smtClean="0"/>
              <a:t>2/3/21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EF0004-A563-C64B-9FAD-6198662E1B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816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900114"/>
            <a:ext cx="10972800" cy="106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Headline Line One</a:t>
            </a:r>
            <a:br>
              <a:rPr lang="en-US" dirty="0"/>
            </a:br>
            <a:r>
              <a:rPr lang="en-US" dirty="0"/>
              <a:t>Headline Line Two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3022601"/>
            <a:ext cx="10972800" cy="31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EE08B4B-7256-494F-A90D-3891BD685F4A}" type="datetime1">
              <a:rPr lang="en-US" smtClean="0"/>
              <a:t>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0EF7D53D-272A-624E-BE3D-99D13E2B419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477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4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900113"/>
            <a:ext cx="10972800" cy="106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Headline Line One</a:t>
            </a:r>
            <a:br>
              <a:rPr lang="en-US" dirty="0"/>
            </a:br>
            <a:r>
              <a:rPr lang="en-US" dirty="0"/>
              <a:t>Headline Line Two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3022600"/>
            <a:ext cx="10972800" cy="31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C944504B-B211-B34D-97AF-78446C71FCDD}" type="datetimeFigureOut">
              <a:rPr lang="en-US" smtClean="0"/>
              <a:pPr>
                <a:defRPr/>
              </a:pPr>
              <a:t>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6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0EF7D53D-272A-624E-BE3D-99D13E2B419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2925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348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609585" rtl="0" eaLnBrk="1" fontAlgn="base" hangingPunct="1">
        <a:spcBef>
          <a:spcPct val="0"/>
        </a:spcBef>
        <a:spcAft>
          <a:spcPct val="0"/>
        </a:spcAft>
        <a:defRPr sz="4267" b="1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2pPr>
      <a:lvl3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3pPr>
      <a:lvl4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4pPr>
      <a:lvl5pPr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5pPr>
      <a:lvl6pPr marL="609585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6pPr>
      <a:lvl7pPr marL="1219170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7pPr>
      <a:lvl8pPr marL="1828754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8pPr>
      <a:lvl9pPr marL="2438339" algn="ctr" defTabSz="609585" rtl="0" eaLnBrk="1" fontAlgn="base" hangingPunct="1">
        <a:spcBef>
          <a:spcPct val="0"/>
        </a:spcBef>
        <a:spcAft>
          <a:spcPct val="0"/>
        </a:spcAft>
        <a:defRPr sz="4267" b="1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457189" indent="-457189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990575" indent="-380990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32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523962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2133547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867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743131" indent="-304792" algn="l" defTabSz="609585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333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CEBA0-F4FB-0048-8F3D-BD218463FF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Fuel Performance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8DE25D-10FF-1D41-9E49-CCD029714F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NE 591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8EED92-2B94-B04B-ACF3-199640B45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1E82176-A547-F94B-AC51-D6E9C882CB8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21597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F5858-31B4-3842-8FCF-69B71AD76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resolution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AC7BF-2125-FD42-8D31-467610F6A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4248150" cy="3965670"/>
          </a:xfrm>
        </p:spPr>
        <p:txBody>
          <a:bodyPr/>
          <a:lstStyle/>
          <a:p>
            <a:r>
              <a:rPr lang="en-US" sz="2000" dirty="0"/>
              <a:t>Finite difference</a:t>
            </a:r>
          </a:p>
          <a:p>
            <a:pPr lvl="1"/>
            <a:r>
              <a:rPr lang="en-US" sz="2000" dirty="0"/>
              <a:t>Advantages</a:t>
            </a:r>
          </a:p>
          <a:p>
            <a:pPr lvl="2"/>
            <a:r>
              <a:rPr lang="en-US" sz="1600" dirty="0"/>
              <a:t>Simple</a:t>
            </a:r>
          </a:p>
          <a:p>
            <a:pPr lvl="2"/>
            <a:r>
              <a:rPr lang="en-US" sz="1600" dirty="0"/>
              <a:t>Easy to code</a:t>
            </a:r>
          </a:p>
          <a:p>
            <a:pPr lvl="2"/>
            <a:r>
              <a:rPr lang="en-US" sz="1600" dirty="0"/>
              <a:t>Fast</a:t>
            </a:r>
          </a:p>
          <a:p>
            <a:pPr lvl="1"/>
            <a:r>
              <a:rPr lang="en-US" sz="2000" dirty="0"/>
              <a:t>Disadvantages</a:t>
            </a:r>
          </a:p>
          <a:p>
            <a:pPr lvl="2"/>
            <a:r>
              <a:rPr lang="en-US" sz="1600" dirty="0"/>
              <a:t>Difficult to model complex geometries</a:t>
            </a:r>
          </a:p>
          <a:p>
            <a:pPr lvl="2"/>
            <a:r>
              <a:rPr lang="en-US" sz="1600" dirty="0"/>
              <a:t>Difficult to model complex BCs</a:t>
            </a:r>
          </a:p>
          <a:p>
            <a:pPr lvl="2"/>
            <a:r>
              <a:rPr lang="en-US" sz="1600" dirty="0"/>
              <a:t>Only represents solution at points</a:t>
            </a:r>
          </a:p>
          <a:p>
            <a:pPr lvl="2"/>
            <a:r>
              <a:rPr lang="en-US" sz="1600" dirty="0"/>
              <a:t>Difficult to represent heterogeneous properties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090AE0-615F-9D40-A1E1-21F706820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0D7E923-F189-F946-A1BF-C61026D488E9}"/>
              </a:ext>
            </a:extLst>
          </p:cNvPr>
          <p:cNvSpPr txBox="1">
            <a:spLocks/>
          </p:cNvSpPr>
          <p:nvPr/>
        </p:nvSpPr>
        <p:spPr bwMode="auto">
          <a:xfrm>
            <a:off x="8220075" y="2179591"/>
            <a:ext cx="3638550" cy="3965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0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000" dirty="0"/>
              <a:t>Finite Element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Advantages</a:t>
            </a:r>
          </a:p>
          <a:p>
            <a:pPr lvl="2">
              <a:lnSpc>
                <a:spcPct val="90000"/>
              </a:lnSpc>
            </a:pPr>
            <a:r>
              <a:rPr lang="en-US" sz="1600" dirty="0"/>
              <a:t>Can model any geometry</a:t>
            </a:r>
          </a:p>
          <a:p>
            <a:pPr lvl="2">
              <a:lnSpc>
                <a:spcPct val="90000"/>
              </a:lnSpc>
            </a:pPr>
            <a:r>
              <a:rPr lang="en-US" sz="1600" dirty="0"/>
              <a:t>Can model any BC</a:t>
            </a:r>
          </a:p>
          <a:p>
            <a:pPr lvl="2">
              <a:lnSpc>
                <a:spcPct val="90000"/>
              </a:lnSpc>
            </a:pPr>
            <a:r>
              <a:rPr lang="en-US" sz="1600" dirty="0"/>
              <a:t>Continuous representation</a:t>
            </a:r>
          </a:p>
          <a:p>
            <a:pPr lvl="2">
              <a:lnSpc>
                <a:spcPct val="90000"/>
              </a:lnSpc>
            </a:pPr>
            <a:r>
              <a:rPr lang="en-US" sz="1600" dirty="0"/>
              <a:t>Heterogeneous properties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Disadvantages</a:t>
            </a:r>
          </a:p>
          <a:p>
            <a:pPr lvl="2">
              <a:lnSpc>
                <a:spcPct val="90000"/>
              </a:lnSpc>
            </a:pPr>
            <a:r>
              <a:rPr lang="en-US" sz="1600" dirty="0"/>
              <a:t>Complicated</a:t>
            </a:r>
          </a:p>
          <a:p>
            <a:pPr lvl="2">
              <a:lnSpc>
                <a:spcPct val="90000"/>
              </a:lnSpc>
            </a:pPr>
            <a:r>
              <a:rPr lang="en-US" sz="1600" dirty="0"/>
              <a:t>Somewhat more expensive</a:t>
            </a:r>
          </a:p>
          <a:p>
            <a:pPr lvl="1"/>
            <a:endParaRPr lang="en-US" sz="16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E57B17F-1CCD-114D-921C-36109B0C2AEE}"/>
              </a:ext>
            </a:extLst>
          </p:cNvPr>
          <p:cNvSpPr txBox="1">
            <a:spLocks/>
          </p:cNvSpPr>
          <p:nvPr/>
        </p:nvSpPr>
        <p:spPr bwMode="auto">
          <a:xfrm>
            <a:off x="4581525" y="2179591"/>
            <a:ext cx="3638550" cy="3965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14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1000" kern="12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000" dirty="0"/>
              <a:t>Finite Volume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Advantages</a:t>
            </a:r>
          </a:p>
          <a:p>
            <a:pPr lvl="2">
              <a:lnSpc>
                <a:spcPct val="90000"/>
              </a:lnSpc>
            </a:pPr>
            <a:r>
              <a:rPr lang="en-US" sz="1600" dirty="0"/>
              <a:t>Can model any geometry</a:t>
            </a:r>
          </a:p>
          <a:p>
            <a:pPr lvl="2">
              <a:lnSpc>
                <a:spcPct val="90000"/>
              </a:lnSpc>
            </a:pPr>
            <a:r>
              <a:rPr lang="en-US" sz="1600" dirty="0"/>
              <a:t>Naturally conservative</a:t>
            </a:r>
          </a:p>
          <a:p>
            <a:pPr lvl="2">
              <a:lnSpc>
                <a:spcPct val="90000"/>
              </a:lnSpc>
            </a:pPr>
            <a:r>
              <a:rPr lang="en-US" sz="1600" dirty="0"/>
              <a:t>Heterogeneous properties</a:t>
            </a:r>
          </a:p>
          <a:p>
            <a:pPr lvl="1">
              <a:lnSpc>
                <a:spcPct val="90000"/>
              </a:lnSpc>
            </a:pPr>
            <a:r>
              <a:rPr lang="en-US" sz="2000" dirty="0"/>
              <a:t>Disadvantages</a:t>
            </a:r>
          </a:p>
          <a:p>
            <a:pPr lvl="2">
              <a:lnSpc>
                <a:spcPct val="90000"/>
              </a:lnSpc>
            </a:pPr>
            <a:r>
              <a:rPr lang="en-US" sz="1600" dirty="0"/>
              <a:t>Boundary conditions add complexity</a:t>
            </a:r>
          </a:p>
          <a:p>
            <a:pPr lvl="2">
              <a:lnSpc>
                <a:spcPct val="90000"/>
              </a:lnSpc>
            </a:pPr>
            <a:r>
              <a:rPr lang="en-US" sz="1600" dirty="0"/>
              <a:t>More complicated than finite difference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 lvl="1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53856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Fuel Performance Problems</a:t>
            </a:r>
          </a:p>
        </p:txBody>
      </p:sp>
      <p:sp>
        <p:nvSpPr>
          <p:cNvPr id="3" name="Pentagon 2"/>
          <p:cNvSpPr/>
          <p:nvPr/>
        </p:nvSpPr>
        <p:spPr>
          <a:xfrm rot="16200000">
            <a:off x="-198665" y="3771515"/>
            <a:ext cx="4359729" cy="580572"/>
          </a:xfrm>
          <a:prstGeom prst="homePlate">
            <a:avLst/>
          </a:prstGeom>
          <a:gradFill>
            <a:lin ang="0" scaled="0"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Computational cost</a:t>
            </a:r>
          </a:p>
        </p:txBody>
      </p:sp>
      <p:sp>
        <p:nvSpPr>
          <p:cNvPr id="4" name="Pentagon 3"/>
          <p:cNvSpPr/>
          <p:nvPr/>
        </p:nvSpPr>
        <p:spPr>
          <a:xfrm rot="16200000">
            <a:off x="7893958" y="3771514"/>
            <a:ext cx="4359729" cy="580572"/>
          </a:xfrm>
          <a:prstGeom prst="homePlate">
            <a:avLst/>
          </a:prstGeom>
          <a:gradFill>
            <a:lin ang="0" scaled="0"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Accuracy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186593" y="1881935"/>
            <a:ext cx="7596943" cy="1175798"/>
            <a:chOff x="662592" y="1881935"/>
            <a:chExt cx="7596943" cy="1175798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alphaModFix amt="56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2592" y="1881935"/>
              <a:ext cx="7426552" cy="117579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7" name="TextBox 6"/>
            <p:cNvSpPr txBox="1"/>
            <p:nvPr/>
          </p:nvSpPr>
          <p:spPr>
            <a:xfrm>
              <a:off x="747487" y="2263761"/>
              <a:ext cx="751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Transient, full 3D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271486" y="3138120"/>
            <a:ext cx="7512048" cy="526414"/>
            <a:chOff x="747486" y="3138120"/>
            <a:chExt cx="7512048" cy="526414"/>
          </a:xfrm>
        </p:grpSpPr>
        <p:pic>
          <p:nvPicPr>
            <p:cNvPr id="9" name="Picture 8" descr="2D_asisymmetric_discrete_pellet.png"/>
            <p:cNvPicPr>
              <a:picLocks noChangeAspect="1"/>
            </p:cNvPicPr>
            <p:nvPr/>
          </p:nvPicPr>
          <p:blipFill>
            <a:blip r:embed="rId3">
              <a:alphaModFix amt="6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4578" y="3138120"/>
              <a:ext cx="7420806" cy="427052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747486" y="3202869"/>
              <a:ext cx="751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Transient, 2D axisymmetric with discrete pellets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271486" y="3868051"/>
            <a:ext cx="7512048" cy="506386"/>
            <a:chOff x="747486" y="3868050"/>
            <a:chExt cx="7512048" cy="506386"/>
          </a:xfrm>
        </p:grpSpPr>
        <p:pic>
          <p:nvPicPr>
            <p:cNvPr id="12" name="Picture 11" descr="2D_asisymmetric_smeared_pellet.png"/>
            <p:cNvPicPr>
              <a:picLocks noChangeAspect="1"/>
            </p:cNvPicPr>
            <p:nvPr/>
          </p:nvPicPr>
          <p:blipFill>
            <a:blip r:embed="rId4">
              <a:alphaModFix amt="6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4578" y="3956978"/>
              <a:ext cx="7320636" cy="417458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747486" y="3868050"/>
              <a:ext cx="75120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Transient, 2D axisymmetric with smeared pellets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2271487" y="4594014"/>
            <a:ext cx="751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Transient, multiple 1D slices (1.5D)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271487" y="5191336"/>
            <a:ext cx="751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Transient, 1D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271486" y="5780002"/>
            <a:ext cx="751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Steady state, 1D (analytical)</a:t>
            </a:r>
          </a:p>
        </p:txBody>
      </p:sp>
    </p:spTree>
    <p:extLst>
      <p:ext uri="{BB962C8B-B14F-4D97-AF65-F5344CB8AC3E}">
        <p14:creationId xmlns:p14="http://schemas.microsoft.com/office/powerpoint/2010/main" val="2708287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Numerical Approaches to Different Fuel Performance Problems</a:t>
            </a:r>
          </a:p>
        </p:txBody>
      </p:sp>
      <p:sp>
        <p:nvSpPr>
          <p:cNvPr id="3" name="Pentagon 2"/>
          <p:cNvSpPr/>
          <p:nvPr/>
        </p:nvSpPr>
        <p:spPr>
          <a:xfrm rot="16200000">
            <a:off x="-198665" y="3771515"/>
            <a:ext cx="4359729" cy="580572"/>
          </a:xfrm>
          <a:prstGeom prst="homePlate">
            <a:avLst/>
          </a:prstGeom>
          <a:gradFill>
            <a:lin ang="0" scaled="0"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Computational cost</a:t>
            </a:r>
          </a:p>
        </p:txBody>
      </p:sp>
      <p:sp>
        <p:nvSpPr>
          <p:cNvPr id="4" name="Pentagon 3"/>
          <p:cNvSpPr/>
          <p:nvPr/>
        </p:nvSpPr>
        <p:spPr>
          <a:xfrm rot="16200000">
            <a:off x="7893958" y="3771514"/>
            <a:ext cx="4359729" cy="580572"/>
          </a:xfrm>
          <a:prstGeom prst="homePlate">
            <a:avLst/>
          </a:prstGeom>
          <a:gradFill>
            <a:lin ang="0" scaled="0"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Accuracy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186593" y="1881935"/>
            <a:ext cx="7596943" cy="1175798"/>
            <a:chOff x="662592" y="1881935"/>
            <a:chExt cx="7596943" cy="1175798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alphaModFix amt="56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2592" y="1881935"/>
              <a:ext cx="7426552" cy="117579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7" name="TextBox 6"/>
            <p:cNvSpPr txBox="1"/>
            <p:nvPr/>
          </p:nvSpPr>
          <p:spPr>
            <a:xfrm>
              <a:off x="747487" y="2263761"/>
              <a:ext cx="75120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Transient, full 3D</a:t>
              </a:r>
            </a:p>
            <a:p>
              <a:pPr algn="ctr"/>
              <a:r>
                <a:rPr lang="en-US" b="1" i="1" dirty="0">
                  <a:solidFill>
                    <a:srgbClr val="3154CA"/>
                  </a:solidFill>
                </a:rPr>
                <a:t>FEM or FV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271486" y="3138120"/>
            <a:ext cx="7512048" cy="895746"/>
            <a:chOff x="747486" y="3138120"/>
            <a:chExt cx="7512048" cy="895746"/>
          </a:xfrm>
        </p:grpSpPr>
        <p:pic>
          <p:nvPicPr>
            <p:cNvPr id="9" name="Picture 8" descr="2D_asisymmetric_discrete_pellet.png"/>
            <p:cNvPicPr>
              <a:picLocks noChangeAspect="1"/>
            </p:cNvPicPr>
            <p:nvPr/>
          </p:nvPicPr>
          <p:blipFill>
            <a:blip r:embed="rId3">
              <a:alphaModFix amt="6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4578" y="3138120"/>
              <a:ext cx="7420806" cy="427052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747486" y="3202869"/>
              <a:ext cx="751204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Transient, 2D axisymmetric with discrete pellets</a:t>
              </a:r>
            </a:p>
            <a:p>
              <a:pPr algn="ctr"/>
              <a:r>
                <a:rPr lang="en-US" b="1" i="1" dirty="0">
                  <a:solidFill>
                    <a:srgbClr val="3154CA"/>
                  </a:solidFill>
                </a:rPr>
                <a:t>FEM or FV</a:t>
              </a:r>
              <a:r>
                <a:rPr lang="en-US" sz="2400" b="1" dirty="0">
                  <a:solidFill>
                    <a:srgbClr val="3154CA"/>
                  </a:solidFill>
                </a:rPr>
                <a:t> 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271486" y="3868051"/>
            <a:ext cx="7512048" cy="830997"/>
            <a:chOff x="747486" y="3868050"/>
            <a:chExt cx="7512048" cy="830997"/>
          </a:xfrm>
        </p:grpSpPr>
        <p:pic>
          <p:nvPicPr>
            <p:cNvPr id="12" name="Picture 11" descr="2D_asisymmetric_smeared_pellet.png"/>
            <p:cNvPicPr>
              <a:picLocks noChangeAspect="1"/>
            </p:cNvPicPr>
            <p:nvPr/>
          </p:nvPicPr>
          <p:blipFill>
            <a:blip r:embed="rId4">
              <a:alphaModFix amt="6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4578" y="3956978"/>
              <a:ext cx="7320636" cy="417458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747486" y="3868050"/>
              <a:ext cx="751204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Transient, 2D axisymmetric with smeared pellets</a:t>
              </a:r>
            </a:p>
            <a:p>
              <a:pPr algn="ctr"/>
              <a:r>
                <a:rPr lang="en-US" b="1" i="1" dirty="0">
                  <a:solidFill>
                    <a:srgbClr val="3154CA"/>
                  </a:solidFill>
                </a:rPr>
                <a:t>FEM, FV, or FD</a:t>
              </a:r>
              <a:r>
                <a:rPr lang="en-US" sz="2400" b="1" dirty="0">
                  <a:solidFill>
                    <a:srgbClr val="3154CA"/>
                  </a:solidFill>
                </a:rPr>
                <a:t> 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2271487" y="4594014"/>
            <a:ext cx="75120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Transient, multiple 1D slices (1.5D)</a:t>
            </a:r>
          </a:p>
          <a:p>
            <a:pPr algn="ctr"/>
            <a:r>
              <a:rPr lang="en-US" b="1" i="1" dirty="0">
                <a:solidFill>
                  <a:srgbClr val="3154CA"/>
                </a:solidFill>
              </a:rPr>
              <a:t>FEM, FV, or FD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271487" y="5191336"/>
            <a:ext cx="75120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Transient, 1D</a:t>
            </a:r>
          </a:p>
          <a:p>
            <a:pPr algn="ctr"/>
            <a:r>
              <a:rPr lang="en-US" b="1" i="1" dirty="0">
                <a:solidFill>
                  <a:srgbClr val="3154CA"/>
                </a:solidFill>
              </a:rPr>
              <a:t>FEM, FV, or FD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271486" y="5780002"/>
            <a:ext cx="751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Steady state, 1D (analytical)</a:t>
            </a:r>
          </a:p>
        </p:txBody>
      </p:sp>
    </p:spTree>
    <p:extLst>
      <p:ext uri="{BB962C8B-B14F-4D97-AF65-F5344CB8AC3E}">
        <p14:creationId xmlns:p14="http://schemas.microsoft.com/office/powerpoint/2010/main" val="16297776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817E3-FDE7-794B-8AF2-BF12A6F28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Heat equation solution approach summary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68DB1-678F-7445-940E-25D6EBA6E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B8759D1-2614-2245-AC24-07277055C5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8036297"/>
              </p:ext>
            </p:extLst>
          </p:nvPr>
        </p:nvGraphicFramePr>
        <p:xfrm>
          <a:off x="1718769" y="2162197"/>
          <a:ext cx="8542426" cy="3672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43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644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636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Approach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Solution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Assumptions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1D</a:t>
                      </a:r>
                      <a:r>
                        <a:rPr lang="en-US" baseline="0" dirty="0"/>
                        <a:t> steady state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Analytical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Steady state, axisymmetric,</a:t>
                      </a:r>
                      <a:r>
                        <a:rPr lang="en-US" baseline="0" dirty="0"/>
                        <a:t> no axial variation, constant k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1D transient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FEM, FD,</a:t>
                      </a:r>
                      <a:r>
                        <a:rPr lang="en-US" baseline="0" dirty="0"/>
                        <a:t> FV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Axisymmetric, no axial variation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1.5D transient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FEM, FD, FV with multiple slices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Axisymmetric, no axial variation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2D transient, smeared pellets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FEM, FD, FV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Axisymmetric,</a:t>
                      </a:r>
                      <a:r>
                        <a:rPr lang="en-US" baseline="0" dirty="0"/>
                        <a:t> fuel pellets act as one body, fuel pellets are perfect cylinders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2D transient, discrete pellets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FEM, FV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Axisymmetric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3D</a:t>
                      </a:r>
                      <a:r>
                        <a:rPr lang="en-US" baseline="0" dirty="0"/>
                        <a:t> transient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FEM, FV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You have a big computer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5D9A700-B6B0-F34B-A5FA-0537A307E68E}"/>
              </a:ext>
            </a:extLst>
          </p:cNvPr>
          <p:cNvSpPr txBox="1"/>
          <p:nvPr/>
        </p:nvSpPr>
        <p:spPr>
          <a:xfrm>
            <a:off x="2756452" y="5987019"/>
            <a:ext cx="6679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Each numerical solution can be solved explicitly or implicitly</a:t>
            </a:r>
          </a:p>
        </p:txBody>
      </p:sp>
    </p:spTree>
    <p:extLst>
      <p:ext uri="{BB962C8B-B14F-4D97-AF65-F5344CB8AC3E}">
        <p14:creationId xmlns:p14="http://schemas.microsoft.com/office/powerpoint/2010/main" val="4197513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CCAF7-172C-2E4F-B74E-3E2CD5E4C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Solving with fuel performance codes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92AE3-4FBC-A748-8A56-E9A7906A9A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2160495"/>
            <a:ext cx="6215270" cy="396567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Fuel performance codes primarily use either finite difference or finite element</a:t>
            </a:r>
          </a:p>
          <a:p>
            <a:r>
              <a:rPr lang="en-US" dirty="0"/>
              <a:t>The earliest fuel performance codes solved the heat equation in 1.5D using finite difference (with multiple axial slices)</a:t>
            </a:r>
          </a:p>
          <a:p>
            <a:r>
              <a:rPr lang="en-US" dirty="0"/>
              <a:t>More modern codes have switched to finite element, due to more flexibility with geometry and boundary conditions</a:t>
            </a:r>
          </a:p>
          <a:p>
            <a:r>
              <a:rPr lang="en-US" dirty="0"/>
              <a:t>Finite volume is not used because it can’t solve for the stress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A083E6-6C09-EF43-9E9C-9B40E8CD3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5" name="Picture 4" descr="pellettemp_cladmises_westpower_MPS_full.png">
            <a:extLst>
              <a:ext uri="{FF2B5EF4-FFF2-40B4-BE49-F238E27FC236}">
                <a16:creationId xmlns:a16="http://schemas.microsoft.com/office/drawing/2014/main" id="{A4834DCC-8383-AF4A-BC2C-0458FB9CC91F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80569" y="2478156"/>
            <a:ext cx="5611431" cy="3156042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4810599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C41D0-CD90-604D-9421-ABA9845A4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ED727-E738-BB4E-9468-91EA4903D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heat equation can be solved using numerical methods.</a:t>
            </a:r>
          </a:p>
          <a:p>
            <a:r>
              <a:rPr lang="en-US" dirty="0"/>
              <a:t>Spatial derivative solution methods divide the domain up into smaller pieces</a:t>
            </a:r>
          </a:p>
          <a:p>
            <a:pPr lvl="1"/>
            <a:r>
              <a:rPr lang="en-US" dirty="0"/>
              <a:t>Finite difference</a:t>
            </a:r>
          </a:p>
          <a:p>
            <a:pPr lvl="1"/>
            <a:r>
              <a:rPr lang="en-US" dirty="0"/>
              <a:t>Finite volume</a:t>
            </a:r>
          </a:p>
          <a:p>
            <a:pPr lvl="1"/>
            <a:r>
              <a:rPr lang="en-US" dirty="0"/>
              <a:t>Finite element</a:t>
            </a:r>
          </a:p>
          <a:p>
            <a:r>
              <a:rPr lang="en-US" dirty="0"/>
              <a:t>Each discretization has strengths/weaknesses</a:t>
            </a:r>
          </a:p>
          <a:p>
            <a:r>
              <a:rPr lang="en-US" dirty="0"/>
              <a:t>Finite element is primary method for high fidelity fuel performance codes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C3667D-0DF5-C145-A246-FEF9A6035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537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1D4B4-CC7A-164F-8246-AD95FCEE1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42822"/>
            <a:ext cx="10972800" cy="1068387"/>
          </a:xfrm>
        </p:spPr>
        <p:txBody>
          <a:bodyPr/>
          <a:lstStyle/>
          <a:p>
            <a:r>
              <a:rPr lang="en-US" dirty="0"/>
              <a:t>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326C4-DF4E-1E49-B58E-29A241FF49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30036"/>
            <a:ext cx="10972800" cy="4796129"/>
          </a:xfrm>
        </p:spPr>
        <p:txBody>
          <a:bodyPr>
            <a:noAutofit/>
          </a:bodyPr>
          <a:lstStyle/>
          <a:p>
            <a:r>
              <a:rPr lang="en-US" sz="1800" dirty="0"/>
              <a:t>Exam on Feb. 11</a:t>
            </a:r>
          </a:p>
          <a:p>
            <a:r>
              <a:rPr lang="en-US" sz="1800" dirty="0"/>
              <a:t>Will cover all classes up to and including today</a:t>
            </a:r>
          </a:p>
          <a:p>
            <a:r>
              <a:rPr lang="en-US" sz="1800" dirty="0"/>
              <a:t>Wellness day next Tuesday, Feb. 9</a:t>
            </a:r>
          </a:p>
          <a:p>
            <a:r>
              <a:rPr lang="en-US" sz="1800" dirty="0"/>
              <a:t>Will contain both conceptual and work-through problems</a:t>
            </a:r>
          </a:p>
          <a:p>
            <a:r>
              <a:rPr lang="en-US" sz="1800" dirty="0"/>
              <a:t>Major topics covered:</a:t>
            </a:r>
          </a:p>
          <a:p>
            <a:pPr lvl="1"/>
            <a:r>
              <a:rPr lang="en-US" sz="1800" dirty="0"/>
              <a:t>Fuel types								</a:t>
            </a:r>
          </a:p>
          <a:p>
            <a:pPr lvl="1"/>
            <a:r>
              <a:rPr lang="en-US" sz="1800" dirty="0"/>
              <a:t>Heat generation</a:t>
            </a:r>
          </a:p>
          <a:p>
            <a:pPr lvl="1"/>
            <a:r>
              <a:rPr lang="en-US" sz="1800" dirty="0"/>
              <a:t>Reactor Systems</a:t>
            </a:r>
          </a:p>
          <a:p>
            <a:pPr lvl="1"/>
            <a:r>
              <a:rPr lang="en-US" sz="1800" dirty="0"/>
              <a:t>Fuel fabrication</a:t>
            </a:r>
          </a:p>
          <a:p>
            <a:pPr lvl="1"/>
            <a:r>
              <a:rPr lang="en-US" sz="1800" dirty="0"/>
              <a:t>Heat transfer</a:t>
            </a:r>
          </a:p>
          <a:p>
            <a:pPr lvl="1"/>
            <a:r>
              <a:rPr lang="en-US" sz="1800" dirty="0"/>
              <a:t>Analytical solution to heat transfer</a:t>
            </a:r>
          </a:p>
          <a:p>
            <a:pPr lvl="1"/>
            <a:r>
              <a:rPr lang="en-US" sz="1800" dirty="0"/>
              <a:t>Numerical solution to heat transfer</a:t>
            </a:r>
          </a:p>
          <a:p>
            <a:r>
              <a:rPr lang="en-US" sz="1800" dirty="0"/>
              <a:t>Total of 1.5 hours to complete the exam (class period plus 15 minute buffer)</a:t>
            </a:r>
          </a:p>
          <a:p>
            <a:r>
              <a:rPr lang="en-US" sz="1800" dirty="0"/>
              <a:t>Will be available for a problem session during office hours next week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F00917-B10A-294F-8B3C-55DA0EBDE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8492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F0C9D-FC1A-CD45-9C84-B81D9CADA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FD2DF0-24EC-D94E-B22E-E09C8A83BD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567464" cy="3965670"/>
          </a:xfrm>
        </p:spPr>
        <p:txBody>
          <a:bodyPr/>
          <a:lstStyle/>
          <a:p>
            <a:r>
              <a:rPr lang="en-US" dirty="0"/>
              <a:t>Developed analytical solutions for temperature profile</a:t>
            </a:r>
          </a:p>
          <a:p>
            <a:r>
              <a:rPr lang="en-US" dirty="0"/>
              <a:t>This time, we move from the analytical into the numerical framework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AE2297-CB41-804F-BA2C-79E7511A0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460619-555B-D64E-8765-EA7F82F334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9748" y="2898345"/>
            <a:ext cx="6599640" cy="2720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555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575FB-42F2-2D4B-B132-98D84E6D6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C534D-68BB-FB42-B542-C0CDEE3284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378134" cy="3965670"/>
          </a:xfrm>
        </p:spPr>
        <p:txBody>
          <a:bodyPr>
            <a:normAutofit/>
          </a:bodyPr>
          <a:lstStyle/>
          <a:p>
            <a:r>
              <a:rPr lang="en-US" dirty="0"/>
              <a:t>Analytical solution requires:</a:t>
            </a:r>
          </a:p>
          <a:p>
            <a:pPr lvl="1"/>
            <a:r>
              <a:rPr lang="en-US" dirty="0"/>
              <a:t>Steady-state solution</a:t>
            </a:r>
          </a:p>
          <a:p>
            <a:pPr lvl="1"/>
            <a:r>
              <a:rPr lang="en-US" dirty="0"/>
              <a:t>Temperature is axisymmetric</a:t>
            </a:r>
          </a:p>
          <a:p>
            <a:pPr lvl="1"/>
            <a:r>
              <a:rPr lang="en-US" dirty="0"/>
              <a:t>T is constant in Z</a:t>
            </a:r>
          </a:p>
          <a:p>
            <a:pPr lvl="1"/>
            <a:r>
              <a:rPr lang="en-US" dirty="0"/>
              <a:t>Thermal conductivity is independent of temperature</a:t>
            </a:r>
          </a:p>
          <a:p>
            <a:pPr lvl="1"/>
            <a:r>
              <a:rPr lang="en-US" dirty="0"/>
              <a:t>Temperature profile in the fuel is parabolic, linear profiles in gap, clad and coolant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B6D299-C280-7C4D-B543-1F0833988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DF909E-B06C-F044-9245-36487D1B5A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8895" y="4211272"/>
            <a:ext cx="2643358" cy="25467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F674474-FCC9-F74F-B0F0-ECF5497423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8895" y="1968501"/>
            <a:ext cx="2717800" cy="5334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32E6D77-8428-5F42-ABC7-48ADEE1B8D13}"/>
                  </a:ext>
                </a:extLst>
              </p:cNvPr>
              <p:cNvSpPr txBox="1"/>
              <p:nvPr/>
            </p:nvSpPr>
            <p:spPr>
              <a:xfrm>
                <a:off x="6577697" y="2882618"/>
                <a:ext cx="4894866" cy="4145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b>
                    </m:sSub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num>
                      <m:den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den>
                    </m:f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den>
                    </m:f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</m:t>
                            </m:r>
                          </m:num>
                          <m:den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den>
                    </m:f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𝑧</m:t>
                            </m:r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32E6D77-8428-5F42-ABC7-48ADEE1B8D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77697" y="2882618"/>
                <a:ext cx="4894866" cy="414537"/>
              </a:xfrm>
              <a:prstGeom prst="rect">
                <a:avLst/>
              </a:prstGeom>
              <a:blipFill>
                <a:blip r:embed="rId4"/>
                <a:stretch>
                  <a:fillRect l="-1554" r="-259"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5AFFC59-8F7D-794D-A9C4-84A086B69F65}"/>
                  </a:ext>
                </a:extLst>
              </p:cNvPr>
              <p:cNvSpPr txBox="1"/>
              <p:nvPr/>
            </p:nvSpPr>
            <p:spPr>
              <a:xfrm>
                <a:off x="7298895" y="3798568"/>
                <a:ext cx="3233321" cy="4145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𝑝</m:t>
                        </m:r>
                      </m:sub>
                    </m:sSub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</m:num>
                      <m:den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den>
                    </m:f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𝜕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den>
                    </m:f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𝑟𝑘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𝑇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</m:t>
                            </m:r>
                          </m:num>
                          <m:den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𝜕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5AFFC59-8F7D-794D-A9C4-84A086B69F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98895" y="3798568"/>
                <a:ext cx="3233321" cy="414537"/>
              </a:xfrm>
              <a:prstGeom prst="rect">
                <a:avLst/>
              </a:prstGeom>
              <a:blipFill>
                <a:blip r:embed="rId5"/>
                <a:stretch>
                  <a:fillRect l="-2745" r="-784"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5338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1BB46-1E1D-2E4F-ABAC-46105FC78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of Heat Equation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AB00E-5FDC-BC4D-A54C-D58938265C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Parabolic profile of temperature in fuel</a:t>
            </a:r>
          </a:p>
          <a:p>
            <a:r>
              <a:rPr lang="en-US" dirty="0"/>
              <a:t>Cosine profile of LHR as a function of z on fuel rod</a:t>
            </a:r>
          </a:p>
          <a:p>
            <a:endParaRPr lang="en-US" dirty="0"/>
          </a:p>
          <a:p>
            <a:r>
              <a:rPr lang="en-US" dirty="0"/>
              <a:t>The heat equation can be solved using numerical methods</a:t>
            </a:r>
          </a:p>
          <a:p>
            <a:r>
              <a:rPr lang="en-US" dirty="0"/>
              <a:t>Numerical solution methods are needed for time derivative and gradients.</a:t>
            </a:r>
          </a:p>
          <a:p>
            <a:r>
              <a:rPr lang="en-US" dirty="0"/>
              <a:t>Time derivative solution methods march through time in steps and can be</a:t>
            </a:r>
          </a:p>
          <a:p>
            <a:pPr lvl="1"/>
            <a:r>
              <a:rPr lang="en-US" dirty="0"/>
              <a:t>Explicit: utilizes current state to make prediction about future state</a:t>
            </a:r>
          </a:p>
          <a:p>
            <a:pPr lvl="1"/>
            <a:r>
              <a:rPr lang="en-US" dirty="0"/>
              <a:t>Implicit: utilizes current state and future state to make prediction about future state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39A0ED-70D4-CD49-96BB-DE497B6FD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718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947CF-EAEA-5F40-93E5-30922295C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Spatial discretization</a:t>
            </a:r>
          </a:p>
        </p:txBody>
      </p:sp>
    </p:spTree>
    <p:extLst>
      <p:ext uri="{BB962C8B-B14F-4D97-AF65-F5344CB8AC3E}">
        <p14:creationId xmlns:p14="http://schemas.microsoft.com/office/powerpoint/2010/main" val="1855067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A9FDE-E482-B34E-8135-A2DE621C9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resolution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35A2DD-DEDC-0644-A3B3-7BF9F89AFE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7696200" cy="419585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To numerically solve in space, we need to discretize</a:t>
            </a:r>
          </a:p>
          <a:p>
            <a:pPr lvl="1"/>
            <a:r>
              <a:rPr lang="en-US" dirty="0"/>
              <a:t>Finite difference</a:t>
            </a:r>
          </a:p>
          <a:p>
            <a:pPr lvl="2"/>
            <a:r>
              <a:rPr lang="en-US" dirty="0"/>
              <a:t>convert differential equations into a system of equations that can be solved by matrix algebra techniques</a:t>
            </a:r>
          </a:p>
          <a:p>
            <a:pPr lvl="1"/>
            <a:r>
              <a:rPr lang="en-US" dirty="0"/>
              <a:t>Finite volume</a:t>
            </a:r>
          </a:p>
          <a:p>
            <a:pPr lvl="2"/>
            <a:r>
              <a:rPr lang="en-US" dirty="0"/>
              <a:t>volume integrals in a partial differential equation that contain a divergence term are converted to surface integrals, using the divergence theorem. These terms are then evaluated as fluxes at the surfaces of each finite volume</a:t>
            </a:r>
          </a:p>
          <a:p>
            <a:pPr lvl="1"/>
            <a:r>
              <a:rPr lang="en-US" dirty="0"/>
              <a:t>Finite element</a:t>
            </a:r>
          </a:p>
          <a:p>
            <a:pPr lvl="2"/>
            <a:r>
              <a:rPr lang="en-US" dirty="0"/>
              <a:t>subdivides a large system into smaller, simpler parts that are called finite elements, the equations that model these finite elements are then assembled into a larger system of equations that models the entire problem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CE07CA-A6D8-1C44-805A-C5C35645C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D6C43C-CAEE-314F-8C88-94529A7B8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9200" y="1400177"/>
            <a:ext cx="2286000" cy="4706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673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F4366-0388-3147-997A-5ECDADDDA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Difference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CC90F5-43BE-F04F-8F55-01A35D218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514522" cy="3965670"/>
          </a:xfrm>
        </p:spPr>
        <p:txBody>
          <a:bodyPr>
            <a:noAutofit/>
          </a:bodyPr>
          <a:lstStyle/>
          <a:p>
            <a:r>
              <a:rPr lang="en-US" sz="2200" dirty="0"/>
              <a:t>The finite difference method solves on a grid and uses numerical derivatives</a:t>
            </a:r>
          </a:p>
          <a:p>
            <a:r>
              <a:rPr lang="en-US" sz="2200" dirty="0"/>
              <a:t>Derivatives are approximated by differences</a:t>
            </a:r>
          </a:p>
          <a:p>
            <a:r>
              <a:rPr lang="en-US" sz="2200" dirty="0"/>
              <a:t>Boundary conditions must have either a fixed T or dT/</a:t>
            </a:r>
            <a:r>
              <a:rPr lang="en-US" sz="2200" dirty="0" err="1"/>
              <a:t>dr</a:t>
            </a:r>
            <a:endParaRPr lang="en-US" sz="2200" dirty="0"/>
          </a:p>
          <a:p>
            <a:r>
              <a:rPr lang="en-US" sz="2200" dirty="0"/>
              <a:t>Typically restricted to handle rectangular shapes</a:t>
            </a:r>
          </a:p>
          <a:p>
            <a:r>
              <a:rPr lang="en-US" sz="2200" dirty="0"/>
              <a:t>Once you compute the time derivative, you can use either forward or backward Euler to march through time</a:t>
            </a:r>
          </a:p>
          <a:p>
            <a:endParaRPr lang="en-US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BE99A8-8916-5A45-9BFC-39011183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839D24A-DD8B-4D45-B624-38E597DEE609}"/>
              </a:ext>
            </a:extLst>
          </p:cNvPr>
          <p:cNvGrpSpPr/>
          <p:nvPr/>
        </p:nvGrpSpPr>
        <p:grpSpPr>
          <a:xfrm>
            <a:off x="7245537" y="2293727"/>
            <a:ext cx="3157897" cy="442685"/>
            <a:chOff x="2711637" y="1527025"/>
            <a:chExt cx="3157897" cy="442685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A36EA94A-0582-744A-9D9F-E0E2EF548B18}"/>
                </a:ext>
              </a:extLst>
            </p:cNvPr>
            <p:cNvCxnSpPr/>
            <p:nvPr/>
          </p:nvCxnSpPr>
          <p:spPr>
            <a:xfrm>
              <a:off x="2742480" y="1942278"/>
              <a:ext cx="307219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691FD9A-F719-4E4A-AE09-99E101102E75}"/>
                </a:ext>
              </a:extLst>
            </p:cNvPr>
            <p:cNvSpPr/>
            <p:nvPr/>
          </p:nvSpPr>
          <p:spPr>
            <a:xfrm>
              <a:off x="5814670" y="1914846"/>
              <a:ext cx="54864" cy="5486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3195FFA-CCA5-BC48-A7EF-F3E7A4D35E06}"/>
                </a:ext>
              </a:extLst>
            </p:cNvPr>
            <p:cNvSpPr/>
            <p:nvPr/>
          </p:nvSpPr>
          <p:spPr>
            <a:xfrm>
              <a:off x="5194065" y="1914846"/>
              <a:ext cx="54864" cy="5486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CD55032-B234-7449-8BBF-367D66A6E674}"/>
                </a:ext>
              </a:extLst>
            </p:cNvPr>
            <p:cNvSpPr/>
            <p:nvPr/>
          </p:nvSpPr>
          <p:spPr>
            <a:xfrm>
              <a:off x="3332244" y="1914846"/>
              <a:ext cx="54864" cy="5486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E441F08-AC09-5F40-B724-74AA901362C5}"/>
                </a:ext>
              </a:extLst>
            </p:cNvPr>
            <p:cNvSpPr/>
            <p:nvPr/>
          </p:nvSpPr>
          <p:spPr>
            <a:xfrm>
              <a:off x="3952851" y="1914846"/>
              <a:ext cx="54864" cy="5486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8651ED9-1CBD-294A-855D-5F84A7633D60}"/>
                </a:ext>
              </a:extLst>
            </p:cNvPr>
            <p:cNvSpPr/>
            <p:nvPr/>
          </p:nvSpPr>
          <p:spPr>
            <a:xfrm>
              <a:off x="4573458" y="1914846"/>
              <a:ext cx="54864" cy="5486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BEFA727-065B-0644-8D12-FA09B2AFCCD5}"/>
                </a:ext>
              </a:extLst>
            </p:cNvPr>
            <p:cNvSpPr/>
            <p:nvPr/>
          </p:nvSpPr>
          <p:spPr>
            <a:xfrm>
              <a:off x="2711637" y="1914846"/>
              <a:ext cx="54864" cy="54864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4633F9B-D0A4-A041-9E48-F13F5C9B23BD}"/>
                </a:ext>
              </a:extLst>
            </p:cNvPr>
            <p:cNvSpPr txBox="1"/>
            <p:nvPr/>
          </p:nvSpPr>
          <p:spPr>
            <a:xfrm>
              <a:off x="3387108" y="1534170"/>
              <a:ext cx="103067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i="1" dirty="0">
                  <a:latin typeface="Times New Roman"/>
                  <a:cs typeface="Times New Roman"/>
                </a:rPr>
                <a:t>T</a:t>
              </a:r>
              <a:r>
                <a:rPr lang="en-US" sz="1600" dirty="0">
                  <a:latin typeface="Times New Roman"/>
                  <a:cs typeface="Times New Roman"/>
                </a:rPr>
                <a:t>(</a:t>
              </a:r>
              <a:r>
                <a:rPr lang="en-US" sz="1600" i="1" dirty="0">
                  <a:latin typeface="Times New Roman"/>
                  <a:cs typeface="Times New Roman"/>
                </a:rPr>
                <a:t>r – h, t</a:t>
              </a:r>
              <a:r>
                <a:rPr lang="en-US" sz="1600" dirty="0">
                  <a:latin typeface="Times New Roman"/>
                  <a:cs typeface="Times New Roman"/>
                </a:rPr>
                <a:t>)</a:t>
              </a:r>
              <a:endParaRPr lang="en-US" sz="1600" i="1" dirty="0">
                <a:latin typeface="Times New Roman"/>
                <a:cs typeface="Times New Roman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0026DB0-DA38-3342-9650-B97FA6860D0D}"/>
                </a:ext>
              </a:extLst>
            </p:cNvPr>
            <p:cNvSpPr txBox="1"/>
            <p:nvPr/>
          </p:nvSpPr>
          <p:spPr>
            <a:xfrm>
              <a:off x="4737588" y="1527025"/>
              <a:ext cx="11319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i="1" dirty="0">
                  <a:latin typeface="Times New Roman"/>
                  <a:cs typeface="Times New Roman"/>
                </a:rPr>
                <a:t>T</a:t>
              </a:r>
              <a:r>
                <a:rPr lang="en-US" sz="1600" dirty="0">
                  <a:latin typeface="Times New Roman"/>
                  <a:cs typeface="Times New Roman"/>
                </a:rPr>
                <a:t>(</a:t>
              </a:r>
              <a:r>
                <a:rPr lang="en-US" sz="1600" i="1" dirty="0">
                  <a:latin typeface="Times New Roman"/>
                  <a:cs typeface="Times New Roman"/>
                </a:rPr>
                <a:t>r + h, t</a:t>
              </a:r>
              <a:r>
                <a:rPr lang="en-US" sz="1600" dirty="0">
                  <a:latin typeface="Times New Roman"/>
                  <a:cs typeface="Times New Roman"/>
                </a:rPr>
                <a:t>)</a:t>
              </a:r>
              <a:endParaRPr lang="en-US" sz="1600" i="1" dirty="0">
                <a:latin typeface="Times New Roman"/>
                <a:cs typeface="Times New Roman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19F3B4A-F1C6-F341-BB65-AC6D025FB66D}"/>
                </a:ext>
              </a:extLst>
            </p:cNvPr>
            <p:cNvSpPr txBox="1"/>
            <p:nvPr/>
          </p:nvSpPr>
          <p:spPr>
            <a:xfrm>
              <a:off x="4247732" y="1527025"/>
              <a:ext cx="7015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i="1" dirty="0">
                  <a:latin typeface="Times New Roman"/>
                  <a:cs typeface="Times New Roman"/>
                </a:rPr>
                <a:t>T</a:t>
              </a:r>
              <a:r>
                <a:rPr lang="en-US" sz="1600" dirty="0">
                  <a:latin typeface="Times New Roman"/>
                  <a:cs typeface="Times New Roman"/>
                </a:rPr>
                <a:t>(</a:t>
              </a:r>
              <a:r>
                <a:rPr lang="en-US" sz="1600" i="1" dirty="0">
                  <a:latin typeface="Times New Roman"/>
                  <a:cs typeface="Times New Roman"/>
                </a:rPr>
                <a:t>r, t</a:t>
              </a:r>
              <a:r>
                <a:rPr lang="en-US" sz="1600" dirty="0">
                  <a:latin typeface="Times New Roman"/>
                  <a:cs typeface="Times New Roman"/>
                </a:rPr>
                <a:t>)</a:t>
              </a:r>
              <a:endParaRPr lang="en-US" sz="1600" i="1" dirty="0">
                <a:latin typeface="Times New Roman"/>
                <a:cs typeface="Times New Roman"/>
              </a:endParaRPr>
            </a:p>
          </p:txBody>
        </p:sp>
      </p:grpSp>
      <p:pic>
        <p:nvPicPr>
          <p:cNvPr id="16" name="Picture 15" descr="latex-image-1.pdf">
            <a:extLst>
              <a:ext uri="{FF2B5EF4-FFF2-40B4-BE49-F238E27FC236}">
                <a16:creationId xmlns:a16="http://schemas.microsoft.com/office/drawing/2014/main" id="{73BBFCFE-CB35-7040-95AB-B29EA5373A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9897" y="3192025"/>
            <a:ext cx="3434729" cy="394149"/>
          </a:xfrm>
          <a:prstGeom prst="rect">
            <a:avLst/>
          </a:prstGeom>
        </p:spPr>
      </p:pic>
      <p:pic>
        <p:nvPicPr>
          <p:cNvPr id="17" name="Picture 16" descr="latex-image-1.pdf">
            <a:extLst>
              <a:ext uri="{FF2B5EF4-FFF2-40B4-BE49-F238E27FC236}">
                <a16:creationId xmlns:a16="http://schemas.microsoft.com/office/drawing/2014/main" id="{9AF70886-FED1-B742-BBAD-9427B73577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550"/>
          <a:stretch/>
        </p:blipFill>
        <p:spPr>
          <a:xfrm>
            <a:off x="6259048" y="3903402"/>
            <a:ext cx="1701697" cy="462559"/>
          </a:xfrm>
          <a:prstGeom prst="rect">
            <a:avLst/>
          </a:prstGeom>
        </p:spPr>
      </p:pic>
      <p:pic>
        <p:nvPicPr>
          <p:cNvPr id="18" name="Picture 17" descr="latex-image-1.pdf">
            <a:extLst>
              <a:ext uri="{FF2B5EF4-FFF2-40B4-BE49-F238E27FC236}">
                <a16:creationId xmlns:a16="http://schemas.microsoft.com/office/drawing/2014/main" id="{E8195F20-576E-BE4F-9E1B-38039901D9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3628" y="4805487"/>
            <a:ext cx="2224315" cy="425367"/>
          </a:xfrm>
          <a:prstGeom prst="rect">
            <a:avLst/>
          </a:prstGeom>
        </p:spPr>
      </p:pic>
      <p:pic>
        <p:nvPicPr>
          <p:cNvPr id="19" name="Picture 18" descr="latex-image-1.pdf">
            <a:extLst>
              <a:ext uri="{FF2B5EF4-FFF2-40B4-BE49-F238E27FC236}">
                <a16:creationId xmlns:a16="http://schemas.microsoft.com/office/drawing/2014/main" id="{2D69ABA6-EFEA-6945-8A5D-F34E8D828F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2869" y="4805488"/>
            <a:ext cx="3638242" cy="425367"/>
          </a:xfrm>
          <a:prstGeom prst="rect">
            <a:avLst/>
          </a:prstGeom>
        </p:spPr>
      </p:pic>
      <p:pic>
        <p:nvPicPr>
          <p:cNvPr id="20" name="Picture 19" descr="latex-image-1.pdf">
            <a:extLst>
              <a:ext uri="{FF2B5EF4-FFF2-40B4-BE49-F238E27FC236}">
                <a16:creationId xmlns:a16="http://schemas.microsoft.com/office/drawing/2014/main" id="{2A14D8DB-1E21-574F-82EE-D9F516DDEC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75"/>
          <a:stretch/>
        </p:blipFill>
        <p:spPr>
          <a:xfrm>
            <a:off x="8001000" y="3903403"/>
            <a:ext cx="3702369" cy="462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614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29C05-A973-D94F-AE36-D459DFE7B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Volume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7553F-59C6-414D-B340-1FEF6CE4F7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324475" cy="396567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Discretize the domain by subdomains</a:t>
            </a:r>
          </a:p>
          <a:p>
            <a:pPr lvl="1"/>
            <a:r>
              <a:rPr lang="en-US" dirty="0"/>
              <a:t>Domain size h</a:t>
            </a:r>
          </a:p>
          <a:p>
            <a:pPr lvl="1"/>
            <a:r>
              <a:rPr lang="en-US" dirty="0"/>
              <a:t>We place points in the subdomain centers and on either boundary</a:t>
            </a:r>
          </a:p>
          <a:p>
            <a:r>
              <a:rPr lang="en-US" dirty="0"/>
              <a:t>The finite volume method balances fluxes across the boundaries of your divided subdomains</a:t>
            </a:r>
          </a:p>
          <a:p>
            <a:r>
              <a:rPr lang="en-US" dirty="0"/>
              <a:t>Integrate our PDE across the subdomain</a:t>
            </a:r>
          </a:p>
          <a:p>
            <a:r>
              <a:rPr lang="en-US" dirty="0"/>
              <a:t>Evaluate the integral using a linear approximation of the variable</a:t>
            </a:r>
          </a:p>
          <a:p>
            <a:r>
              <a:rPr lang="en-US" dirty="0"/>
              <a:t>Restricted to flux boundary conditions, often used in flow-type problems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2CA8D5-5DAD-D143-8BA9-3EB60F25C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8116D106-D480-C544-B835-ED32EED2E7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0398" y="2363882"/>
            <a:ext cx="4314825" cy="548237"/>
          </a:xfrm>
          <a:prstGeom prst="rect">
            <a:avLst/>
          </a:prstGeom>
        </p:spPr>
      </p:pic>
      <p:pic>
        <p:nvPicPr>
          <p:cNvPr id="46" name="Picture 45" descr="latex-image-1.pdf">
            <a:extLst>
              <a:ext uri="{FF2B5EF4-FFF2-40B4-BE49-F238E27FC236}">
                <a16:creationId xmlns:a16="http://schemas.microsoft.com/office/drawing/2014/main" id="{7A092FB9-2C6F-9944-8E4C-3812AD0455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7741" y="4236689"/>
            <a:ext cx="2781300" cy="596900"/>
          </a:xfrm>
          <a:prstGeom prst="rect">
            <a:avLst/>
          </a:prstGeom>
        </p:spPr>
      </p:pic>
      <p:pic>
        <p:nvPicPr>
          <p:cNvPr id="47" name="Picture 46" descr="latex-image-1.pdf">
            <a:extLst>
              <a:ext uri="{FF2B5EF4-FFF2-40B4-BE49-F238E27FC236}">
                <a16:creationId xmlns:a16="http://schemas.microsoft.com/office/drawing/2014/main" id="{344A8621-2354-F740-B5B0-D102AAFE75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6650" y="3496458"/>
            <a:ext cx="2501900" cy="584200"/>
          </a:xfrm>
          <a:prstGeom prst="rect">
            <a:avLst/>
          </a:prstGeom>
        </p:spPr>
      </p:pic>
      <p:pic>
        <p:nvPicPr>
          <p:cNvPr id="48" name="Picture 47" descr="latex-image-1.pdf">
            <a:extLst>
              <a:ext uri="{FF2B5EF4-FFF2-40B4-BE49-F238E27FC236}">
                <a16:creationId xmlns:a16="http://schemas.microsoft.com/office/drawing/2014/main" id="{D67626A1-23C4-5545-AF89-69092BC96C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0550" y="5680853"/>
            <a:ext cx="3594100" cy="558800"/>
          </a:xfrm>
          <a:prstGeom prst="rect">
            <a:avLst/>
          </a:prstGeom>
        </p:spPr>
      </p:pic>
      <p:pic>
        <p:nvPicPr>
          <p:cNvPr id="49" name="Picture 48" descr="latex-image-1.pdf">
            <a:extLst>
              <a:ext uri="{FF2B5EF4-FFF2-40B4-BE49-F238E27FC236}">
                <a16:creationId xmlns:a16="http://schemas.microsoft.com/office/drawing/2014/main" id="{5B4F3698-5F79-7A42-9E42-CDAC4D2279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250" y="5068153"/>
            <a:ext cx="3314700" cy="5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251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ED183-3009-894B-B65C-F51149DB7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Element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796279-CA47-8841-97AE-B47712921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160495"/>
            <a:ext cx="5244548" cy="396567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In the finite element method, we interpolate the variable using nodal values and integrate over elements</a:t>
            </a:r>
          </a:p>
          <a:p>
            <a:r>
              <a:rPr lang="en-US" dirty="0"/>
              <a:t>Systematically recombine all sets of element equations into a global system of equations for the final calculation</a:t>
            </a:r>
          </a:p>
          <a:p>
            <a:r>
              <a:rPr lang="en-US" dirty="0"/>
              <a:t>Write the strong form of the equation, rearrange to get zero on the right-hand side, multiply by the test function, integrate over the domain, yielding weak form</a:t>
            </a:r>
          </a:p>
          <a:p>
            <a:r>
              <a:rPr lang="en-US" dirty="0"/>
              <a:t>The </a:t>
            </a:r>
            <a:r>
              <a:rPr lang="en-US" b="1" dirty="0"/>
              <a:t>strong form</a:t>
            </a:r>
            <a:r>
              <a:rPr lang="en-US" dirty="0"/>
              <a:t> states conditions that must be met at every material point, whereas </a:t>
            </a:r>
            <a:r>
              <a:rPr lang="en-US" b="1" dirty="0"/>
              <a:t>weak form</a:t>
            </a:r>
            <a:r>
              <a:rPr lang="en-US" dirty="0"/>
              <a:t> states conditions that must be met only in an average sense </a:t>
            </a:r>
          </a:p>
          <a:p>
            <a:r>
              <a:rPr lang="en-US" dirty="0"/>
              <a:t>Finite element works for any geometry and any boundary condition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51775C-8378-1042-9121-7711A2AD4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9044F4B-623A-E640-A618-AFE48CD20EE6}"/>
              </a:ext>
            </a:extLst>
          </p:cNvPr>
          <p:cNvGrpSpPr/>
          <p:nvPr/>
        </p:nvGrpSpPr>
        <p:grpSpPr>
          <a:xfrm>
            <a:off x="7179128" y="2160495"/>
            <a:ext cx="2980872" cy="822080"/>
            <a:chOff x="2993654" y="1444619"/>
            <a:chExt cx="2980872" cy="82208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4E2D55B-A3CC-C24E-9583-DD896EE377B2}"/>
                </a:ext>
              </a:extLst>
            </p:cNvPr>
            <p:cNvCxnSpPr/>
            <p:nvPr/>
          </p:nvCxnSpPr>
          <p:spPr>
            <a:xfrm>
              <a:off x="3140132" y="1851802"/>
              <a:ext cx="2526998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6537FE0-7024-FC4D-A610-CBACA6104B91}"/>
                </a:ext>
              </a:extLst>
            </p:cNvPr>
            <p:cNvGrpSpPr/>
            <p:nvPr/>
          </p:nvGrpSpPr>
          <p:grpSpPr>
            <a:xfrm>
              <a:off x="3140132" y="1760065"/>
              <a:ext cx="2502432" cy="182880"/>
              <a:chOff x="3137664" y="1588790"/>
              <a:chExt cx="2502432" cy="182880"/>
            </a:xfrm>
          </p:grpSpPr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B28FC540-5265-3242-B7F4-84457DC133A7}"/>
                  </a:ext>
                </a:extLst>
              </p:cNvPr>
              <p:cNvCxnSpPr/>
              <p:nvPr/>
            </p:nvCxnSpPr>
            <p:spPr>
              <a:xfrm flipV="1">
                <a:off x="3137664" y="1588790"/>
                <a:ext cx="0" cy="18288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B599FA26-DD09-6C41-9345-CE020F3CA089}"/>
                  </a:ext>
                </a:extLst>
              </p:cNvPr>
              <p:cNvCxnSpPr/>
              <p:nvPr/>
            </p:nvCxnSpPr>
            <p:spPr>
              <a:xfrm flipV="1">
                <a:off x="3980537" y="1588790"/>
                <a:ext cx="0" cy="18288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4CDBC7C9-515A-C349-BC43-1AA77ADF4194}"/>
                  </a:ext>
                </a:extLst>
              </p:cNvPr>
              <p:cNvCxnSpPr/>
              <p:nvPr/>
            </p:nvCxnSpPr>
            <p:spPr>
              <a:xfrm flipV="1">
                <a:off x="4810317" y="1588790"/>
                <a:ext cx="0" cy="18288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BC8DF1F2-0BB1-564A-BB82-23B7C6FFE634}"/>
                  </a:ext>
                </a:extLst>
              </p:cNvPr>
              <p:cNvCxnSpPr/>
              <p:nvPr/>
            </p:nvCxnSpPr>
            <p:spPr>
              <a:xfrm flipV="1">
                <a:off x="5640096" y="1588790"/>
                <a:ext cx="0" cy="18288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E3B8219-838B-3C47-923E-61E52B0FF523}"/>
                </a:ext>
              </a:extLst>
            </p:cNvPr>
            <p:cNvGrpSpPr/>
            <p:nvPr/>
          </p:nvGrpSpPr>
          <p:grpSpPr>
            <a:xfrm>
              <a:off x="2993654" y="1444619"/>
              <a:ext cx="2980872" cy="822080"/>
              <a:chOff x="2982809" y="1273047"/>
              <a:chExt cx="2980872" cy="822080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30F2DE65-C217-1448-82FF-4130045FBB88}"/>
                  </a:ext>
                </a:extLst>
              </p:cNvPr>
              <p:cNvGrpSpPr/>
              <p:nvPr/>
            </p:nvGrpSpPr>
            <p:grpSpPr>
              <a:xfrm>
                <a:off x="3546399" y="1636458"/>
                <a:ext cx="1701975" cy="91440"/>
                <a:chOff x="3534747" y="1623364"/>
                <a:chExt cx="1701975" cy="91440"/>
              </a:xfrm>
            </p:grpSpPr>
            <p:sp>
              <p:nvSpPr>
                <p:cNvPr id="14" name="Oval 13">
                  <a:extLst>
                    <a:ext uri="{FF2B5EF4-FFF2-40B4-BE49-F238E27FC236}">
                      <a16:creationId xmlns:a16="http://schemas.microsoft.com/office/drawing/2014/main" id="{3B7AF419-7581-AF43-8C86-F8E86F0378F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534747" y="1623364"/>
                  <a:ext cx="91222" cy="91440"/>
                </a:xfrm>
                <a:prstGeom prst="ellipse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C8F3D792-BC49-7C42-94F3-AC5EF198DE0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333577" y="1623364"/>
                  <a:ext cx="91222" cy="91440"/>
                </a:xfrm>
                <a:prstGeom prst="ellipse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8863E87B-DAE0-1549-8C6A-631E8B2E34E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145500" y="1623364"/>
                  <a:ext cx="91222" cy="91440"/>
                </a:xfrm>
                <a:prstGeom prst="ellipse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F12418D-2CA7-B646-8BF1-CA1FD8AEB3C6}"/>
                  </a:ext>
                </a:extLst>
              </p:cNvPr>
              <p:cNvSpPr txBox="1"/>
              <p:nvPr/>
            </p:nvSpPr>
            <p:spPr>
              <a:xfrm>
                <a:off x="3345582" y="1274585"/>
                <a:ext cx="52472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e1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0D6648D-A6AB-514C-8096-79BE8A9831F2}"/>
                  </a:ext>
                </a:extLst>
              </p:cNvPr>
              <p:cNvSpPr txBox="1"/>
              <p:nvPr/>
            </p:nvSpPr>
            <p:spPr>
              <a:xfrm>
                <a:off x="4152938" y="1274585"/>
                <a:ext cx="53433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e2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3AA0EBE-CA22-F74B-8B59-6D94DE4718BA}"/>
                  </a:ext>
                </a:extLst>
              </p:cNvPr>
              <p:cNvSpPr txBox="1"/>
              <p:nvPr/>
            </p:nvSpPr>
            <p:spPr>
              <a:xfrm>
                <a:off x="4960296" y="1273047"/>
                <a:ext cx="5469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e3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400EC83-FD3F-BE44-922C-F8197AF82680}"/>
                  </a:ext>
                </a:extLst>
              </p:cNvPr>
              <p:cNvSpPr txBox="1"/>
              <p:nvPr/>
            </p:nvSpPr>
            <p:spPr>
              <a:xfrm>
                <a:off x="2982809" y="1725795"/>
                <a:ext cx="298087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n1           n2            n3           n4</a:t>
                </a:r>
              </a:p>
            </p:txBody>
          </p:sp>
        </p:grpSp>
      </p:grpSp>
      <p:pic>
        <p:nvPicPr>
          <p:cNvPr id="21" name="Picture 20" descr="latex-image-1.pdf">
            <a:extLst>
              <a:ext uri="{FF2B5EF4-FFF2-40B4-BE49-F238E27FC236}">
                <a16:creationId xmlns:a16="http://schemas.microsoft.com/office/drawing/2014/main" id="{92161F54-01C2-9545-A110-3FAD3B6B6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245" y="3736013"/>
            <a:ext cx="5092700" cy="6223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ED65EDC-CB83-6046-A293-211874031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420" y="5254831"/>
            <a:ext cx="3314700" cy="6223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0681E52-4008-E74B-9F93-A16AF06A6C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9193" y="4661312"/>
            <a:ext cx="20955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517116"/>
      </p:ext>
    </p:extLst>
  </p:cSld>
  <p:clrMapOvr>
    <a:masterClrMapping/>
  </p:clrMapOvr>
</p:sld>
</file>

<file path=ppt/theme/theme1.xml><?xml version="1.0" encoding="utf-8"?>
<a:theme xmlns:a="http://schemas.openxmlformats.org/drawingml/2006/main" name="NCStateU-horizontal-left-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NCStateU-horizontal-left-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3909</TotalTime>
  <Words>1039</Words>
  <Application>Microsoft Macintosh PowerPoint</Application>
  <PresentationFormat>Widescreen</PresentationFormat>
  <Paragraphs>174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ＭＳ Ｐゴシック</vt:lpstr>
      <vt:lpstr>Arial</vt:lpstr>
      <vt:lpstr>Calibri</vt:lpstr>
      <vt:lpstr>Cambria Math</vt:lpstr>
      <vt:lpstr>Times New Roman</vt:lpstr>
      <vt:lpstr>NCStateU-horizontal-left-logo</vt:lpstr>
      <vt:lpstr>1_NCStateU-horizontal-left-logo</vt:lpstr>
      <vt:lpstr>Fuel Performance</vt:lpstr>
      <vt:lpstr>Last Time</vt:lpstr>
      <vt:lpstr>Review of Assumptions</vt:lpstr>
      <vt:lpstr>Solution of Heat Equation</vt:lpstr>
      <vt:lpstr>Spatial discretization</vt:lpstr>
      <vt:lpstr>Spatial resolution</vt:lpstr>
      <vt:lpstr>Finite Difference</vt:lpstr>
      <vt:lpstr>Finite Volume</vt:lpstr>
      <vt:lpstr>Finite Element</vt:lpstr>
      <vt:lpstr>Spatial resolution</vt:lpstr>
      <vt:lpstr>Different Fuel Performance Problems</vt:lpstr>
      <vt:lpstr>Numerical Approaches to Different Fuel Performance Problems</vt:lpstr>
      <vt:lpstr>Heat equation solution approach summary</vt:lpstr>
      <vt:lpstr>Solving with fuel performance codes</vt:lpstr>
      <vt:lpstr>Summary</vt:lpstr>
      <vt:lpstr>Notes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Heat Transport</dc:title>
  <dc:creator>Benjamin Beeler</dc:creator>
  <cp:lastModifiedBy>Benjamin W. Beeler</cp:lastModifiedBy>
  <cp:revision>50</cp:revision>
  <dcterms:created xsi:type="dcterms:W3CDTF">2020-01-20T18:37:19Z</dcterms:created>
  <dcterms:modified xsi:type="dcterms:W3CDTF">2021-02-04T21:00:37Z</dcterms:modified>
</cp:coreProperties>
</file>

<file path=docProps/thumbnail.jpeg>
</file>